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f0b8f828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f0b8f828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f0b8f828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f0b8f828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f0b8f828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f0b8f828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0b8f828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0b8f828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098a2456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098a2456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f0b8f828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f0b8f828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fff90775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fff90775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fff90775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fff90775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56bbd136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56bbd136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f0b8f828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f0b8f828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f0b8f828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f0b8f828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f0b8f828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f0b8f828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f0b8f828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f0b8f828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f0b8f828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f0b8f828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f0b8f828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f0b8f828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f0b8f828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f0b8f828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title">
  <p:cSld name="TITLE">
    <p:spTree>
      <p:nvGrpSpPr>
        <p:cNvPr id="9" name="Shape 9"/>
        <p:cNvGrpSpPr/>
        <p:nvPr/>
      </p:nvGrpSpPr>
      <p:grpSpPr>
        <a:xfrm>
          <a:off x="0" y="0"/>
          <a:ext cx="0" cy="0"/>
          <a:chOff x="0" y="0"/>
          <a:chExt cx="0" cy="0"/>
        </a:xfrm>
      </p:grpSpPr>
      <p:sp>
        <p:nvSpPr>
          <p:cNvPr id="10" name="Google Shape;10;p2"/>
          <p:cNvSpPr/>
          <p:nvPr/>
        </p:nvSpPr>
        <p:spPr>
          <a:xfrm flipH="1">
            <a:off x="3582600" y="3821975"/>
            <a:ext cx="5561400" cy="13215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800000">
            <a:off x="5058905" y="0"/>
            <a:ext cx="4085100" cy="2052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255200" y="592"/>
            <a:ext cx="2250363" cy="1044300"/>
            <a:chOff x="255200" y="592"/>
            <a:chExt cx="2250363" cy="1044300"/>
          </a:xfrm>
        </p:grpSpPr>
        <p:sp>
          <p:nvSpPr>
            <p:cNvPr id="14" name="Google Shape;14;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905395" y="592"/>
            <a:ext cx="2250363" cy="1044300"/>
            <a:chOff x="905395" y="592"/>
            <a:chExt cx="2250363" cy="1044300"/>
          </a:xfrm>
        </p:grpSpPr>
        <p:sp>
          <p:nvSpPr>
            <p:cNvPr id="18" name="Google Shape;18;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7057468" y="5088"/>
            <a:ext cx="1851282" cy="752108"/>
            <a:chOff x="6917201" y="0"/>
            <a:chExt cx="2227777" cy="863400"/>
          </a:xfrm>
        </p:grpSpPr>
        <p:sp>
          <p:nvSpPr>
            <p:cNvPr id="22" name="Google Shape;22;p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6553032" y="4217852"/>
            <a:ext cx="2389068" cy="925737"/>
            <a:chOff x="6917201" y="0"/>
            <a:chExt cx="2227777" cy="863400"/>
          </a:xfrm>
        </p:grpSpPr>
        <p:sp>
          <p:nvSpPr>
            <p:cNvPr id="26" name="Google Shape;26;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800"/>
              <a:buNone/>
              <a:defRPr sz="3800">
                <a:solidFill>
                  <a:schemeClr val="dk2"/>
                </a:solidFill>
              </a:defRPr>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0" name="Google Shape;30;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1" name="Google Shape;31;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1"/>
          <p:cNvGrpSpPr/>
          <p:nvPr/>
        </p:nvGrpSpPr>
        <p:grpSpPr>
          <a:xfrm>
            <a:off x="5959222" y="4119576"/>
            <a:ext cx="2520952" cy="1024165"/>
            <a:chOff x="6917201" y="0"/>
            <a:chExt cx="2227777" cy="863400"/>
          </a:xfrm>
        </p:grpSpPr>
        <p:sp>
          <p:nvSpPr>
            <p:cNvPr id="107" name="Google Shape;107;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1"/>
          <p:cNvGrpSpPr/>
          <p:nvPr/>
        </p:nvGrpSpPr>
        <p:grpSpPr>
          <a:xfrm>
            <a:off x="199149" y="2"/>
            <a:ext cx="2795414" cy="1083308"/>
            <a:chOff x="6917201" y="0"/>
            <a:chExt cx="2227777" cy="863400"/>
          </a:xfrm>
        </p:grpSpPr>
        <p:sp>
          <p:nvSpPr>
            <p:cNvPr id="111" name="Google Shape;111;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15" name="Google Shape;115;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16" name="Google Shape;116;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 name="Shape 117"/>
        <p:cNvGrpSpPr/>
        <p:nvPr/>
      </p:nvGrpSpPr>
      <p:grpSpPr>
        <a:xfrm>
          <a:off x="0" y="0"/>
          <a:ext cx="0" cy="0"/>
          <a:chOff x="0" y="0"/>
          <a:chExt cx="0" cy="0"/>
        </a:xfrm>
      </p:grpSpPr>
      <p:sp>
        <p:nvSpPr>
          <p:cNvPr id="118" name="Google Shape;118;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a:off x="5594191" y="3961115"/>
            <a:ext cx="2910145" cy="1182340"/>
            <a:chOff x="6917201" y="0"/>
            <a:chExt cx="2227777" cy="863400"/>
          </a:xfrm>
        </p:grpSpPr>
        <p:sp>
          <p:nvSpPr>
            <p:cNvPr id="35" name="Google Shape;35;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3"/>
          <p:cNvGrpSpPr/>
          <p:nvPr/>
        </p:nvGrpSpPr>
        <p:grpSpPr>
          <a:xfrm>
            <a:off x="199149" y="2"/>
            <a:ext cx="2795414" cy="1083308"/>
            <a:chOff x="6917201" y="0"/>
            <a:chExt cx="2227777" cy="863400"/>
          </a:xfrm>
        </p:grpSpPr>
        <p:sp>
          <p:nvSpPr>
            <p:cNvPr id="39" name="Google Shape;39;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3" name="Google Shape;43;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9" name="Google Shape;49;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 name="Google Shape;50;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 name="Shape 51"/>
        <p:cNvGrpSpPr/>
        <p:nvPr/>
      </p:nvGrpSpPr>
      <p:grpSpPr>
        <a:xfrm>
          <a:off x="0" y="0"/>
          <a:ext cx="0" cy="0"/>
          <a:chOff x="0" y="0"/>
          <a:chExt cx="0" cy="0"/>
        </a:xfrm>
      </p:grpSpPr>
      <p:sp>
        <p:nvSpPr>
          <p:cNvPr id="52" name="Google Shape;52;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6" name="Google Shape;56;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7" name="Google Shape;57;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8" name="Google Shape;58;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4" name="Google Shape;64;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0" name="Google Shape;70;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1" name="Google Shape;71;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255991" y="-118"/>
            <a:ext cx="2251347" cy="1043408"/>
            <a:chOff x="3961956" y="4383950"/>
            <a:chExt cx="1160548" cy="548700"/>
          </a:xfrm>
        </p:grpSpPr>
        <p:sp>
          <p:nvSpPr>
            <p:cNvPr id="76" name="Google Shape;76;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34934" y="4522125"/>
            <a:ext cx="1593306" cy="617072"/>
            <a:chOff x="6917201" y="0"/>
            <a:chExt cx="2227777" cy="863400"/>
          </a:xfrm>
        </p:grpSpPr>
        <p:sp>
          <p:nvSpPr>
            <p:cNvPr id="81" name="Google Shape;81;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8"/>
          <p:cNvGrpSpPr/>
          <p:nvPr/>
        </p:nvGrpSpPr>
        <p:grpSpPr>
          <a:xfrm>
            <a:off x="5886353" y="1243"/>
            <a:ext cx="3257455" cy="1261514"/>
            <a:chOff x="6917201" y="0"/>
            <a:chExt cx="2227777" cy="863400"/>
          </a:xfrm>
        </p:grpSpPr>
        <p:sp>
          <p:nvSpPr>
            <p:cNvPr id="85" name="Google Shape;85;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89" name="Google Shape;89;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5" name="Google Shape;95;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96" name="Google Shape;96;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3" name="Google Shape;103;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rgbClr val="0B539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waketech.edu/student-services/libraries/articles-ebooks" TargetMode="External"/><Relationship Id="rId4" Type="http://schemas.openxmlformats.org/officeDocument/2006/relationships/hyperlink" Target="https://www.waketech.edu/student-services/libraries/articles-ebooks" TargetMode="External"/><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researchguides.waketech.edu/" TargetMode="External"/><Relationship Id="rId4" Type="http://schemas.openxmlformats.org/officeDocument/2006/relationships/hyperlink" Target="http://libguides.waketech.edu" TargetMode="External"/><Relationship Id="rId5" Type="http://schemas.openxmlformats.org/officeDocument/2006/relationships/hyperlink" Target="https://researchguides.waketech.edu/fakenews" TargetMode="External"/><Relationship Id="rId6" Type="http://schemas.openxmlformats.org/officeDocument/2006/relationships/hyperlink" Target="https://researchguides.waketech.edu/" TargetMode="External"/><Relationship Id="rId7"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libraryh3lp.com/chat/nca-waketech@chat.libraryh3lp.com?identity=Librarian&amp;sounds=true&amp;profile=nca-waketech&amp;skin=28634&amp;popout=1&amp;sounds=1" TargetMode="External"/><Relationship Id="rId4" Type="http://schemas.openxmlformats.org/officeDocument/2006/relationships/hyperlink" Target="https://libraryh3lp.com/chat/nca-waketech@chat.libraryh3lp.com?identity=Librarian&amp;sounds=true&amp;profile=nca-waketech&amp;skin=28634&amp;popout=1&amp;sounds=1" TargetMode="External"/><Relationship Id="rId5"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drive.google.com/file/d/1t5HkTaZcDrYMCFjwj3l8WhHo55Mxj3QP/view" TargetMode="External"/><Relationship Id="rId4" Type="http://schemas.openxmlformats.org/officeDocument/2006/relationships/hyperlink" Target="https://drive.google.com/file/d/1t5HkTaZcDrYMCFjwj3l8WhHo55Mxj3QP/view?usp=sharing" TargetMode="External"/><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researchguides.waketech.edu/HowellLibraryServices" TargetMode="External"/><Relationship Id="rId11" Type="http://schemas.openxmlformats.org/officeDocument/2006/relationships/image" Target="../media/image7.jpg"/><Relationship Id="rId10" Type="http://schemas.openxmlformats.org/officeDocument/2006/relationships/hyperlink" Target="https://www.waketech.edu/student-services/libraries/staff" TargetMode="External"/><Relationship Id="rId9" Type="http://schemas.openxmlformats.org/officeDocument/2006/relationships/hyperlink" Target="https://researchguides.waketech.edu/RTPCampus" TargetMode="External"/><Relationship Id="rId5" Type="http://schemas.openxmlformats.org/officeDocument/2006/relationships/hyperlink" Target="https://researchguides.waketech.edu/NorthCampus" TargetMode="External"/><Relationship Id="rId6" Type="http://schemas.openxmlformats.org/officeDocument/2006/relationships/hyperlink" Target="https://researchguides.waketech.edu/PHSL" TargetMode="External"/><Relationship Id="rId7" Type="http://schemas.openxmlformats.org/officeDocument/2006/relationships/hyperlink" Target="https://researchguides.waketech.edu/PSEC" TargetMode="External"/><Relationship Id="rId8" Type="http://schemas.openxmlformats.org/officeDocument/2006/relationships/hyperlink" Target="https://researchguides.waketech.edu/RTPCampu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noca.ent.sirsi.net/client/en_US/waketech" TargetMode="External"/><Relationship Id="rId4" Type="http://schemas.openxmlformats.org/officeDocument/2006/relationships/hyperlink" Target="https://noca.ent.sirsi.net/client/en_US/waketech" TargetMode="External"/><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noca.ent.sirsi.net/client/en_US/waketec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aketech.presence.io/form/wake-tech-libraries-loaner-device-usage-agreement-fall-2021" TargetMode="External"/><Relationship Id="rId4" Type="http://schemas.openxmlformats.org/officeDocument/2006/relationships/hyperlink" Target="https://waketech.libcal.com/equipment" TargetMode="External"/><Relationship Id="rId5" Type="http://schemas.openxmlformats.org/officeDocument/2006/relationships/image" Target="../media/image11.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form.jotform.us/form/3325293434214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researchguides.waketech.edu/appointments" TargetMode="External"/><Relationship Id="rId4" Type="http://schemas.openxmlformats.org/officeDocument/2006/relationships/hyperlink" Target="https://researchguides.waketech.edu/appointments" TargetMode="External"/><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researchguides.waketech.edu/Instructi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000000"/>
                </a:solidFill>
              </a:rPr>
              <a:t>Wake Tech Libraries</a:t>
            </a:r>
            <a:br>
              <a:rPr lang="en">
                <a:solidFill>
                  <a:srgbClr val="000000"/>
                </a:solidFill>
              </a:rPr>
            </a:br>
            <a:r>
              <a:rPr lang="en">
                <a:solidFill>
                  <a:srgbClr val="000000"/>
                </a:solidFill>
              </a:rPr>
              <a:t>Resources &amp; Services</a:t>
            </a:r>
            <a:endParaRPr>
              <a:solidFill>
                <a:srgbClr val="000000"/>
              </a:solidFill>
            </a:endParaRPr>
          </a:p>
        </p:txBody>
      </p:sp>
      <p:sp>
        <p:nvSpPr>
          <p:cNvPr id="124" name="Google Shape;124;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Study Rooms</a:t>
            </a:r>
            <a:endParaRPr/>
          </a:p>
        </p:txBody>
      </p:sp>
      <p:sp>
        <p:nvSpPr>
          <p:cNvPr id="191" name="Google Shape;191;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lnSpc>
                <a:spcPct val="119000"/>
              </a:lnSpc>
              <a:spcBef>
                <a:spcPts val="1200"/>
              </a:spcBef>
              <a:spcAft>
                <a:spcPts val="0"/>
              </a:spcAft>
              <a:buNone/>
            </a:pPr>
            <a:r>
              <a:rPr lang="en" sz="1400">
                <a:solidFill>
                  <a:srgbClr val="000000"/>
                </a:solidFill>
                <a:latin typeface="Verdana"/>
                <a:ea typeface="Verdana"/>
                <a:cs typeface="Verdana"/>
                <a:sym typeface="Verdana"/>
              </a:rPr>
              <a:t>Need a place for group or individual study? Most libraries have available rooms or </a:t>
            </a:r>
            <a:r>
              <a:rPr lang="en" sz="1400">
                <a:solidFill>
                  <a:srgbClr val="000000"/>
                </a:solidFill>
                <a:latin typeface="Verdana"/>
                <a:ea typeface="Verdana"/>
                <a:cs typeface="Verdana"/>
                <a:sym typeface="Verdana"/>
              </a:rPr>
              <a:t>quiet</a:t>
            </a:r>
            <a:r>
              <a:rPr lang="en" sz="1400">
                <a:solidFill>
                  <a:srgbClr val="000000"/>
                </a:solidFill>
                <a:latin typeface="Verdana"/>
                <a:ea typeface="Verdana"/>
                <a:cs typeface="Verdana"/>
                <a:sym typeface="Verdana"/>
              </a:rPr>
              <a:t> study areas. The study rooms vary at each campus location. Please check the libraries for more information.</a:t>
            </a:r>
            <a:endParaRPr sz="1400">
              <a:solidFill>
                <a:srgbClr val="000000"/>
              </a:solidFill>
              <a:latin typeface="Verdana"/>
              <a:ea typeface="Verdana"/>
              <a:cs typeface="Verdana"/>
              <a:sym typeface="Verdana"/>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Computers/Printers/Copiers/Scanners</a:t>
            </a:r>
            <a:endParaRPr/>
          </a:p>
        </p:txBody>
      </p:sp>
      <p:sp>
        <p:nvSpPr>
          <p:cNvPr id="197" name="Google Shape;197;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None/>
            </a:pPr>
            <a:r>
              <a:rPr lang="en" sz="1400">
                <a:solidFill>
                  <a:srgbClr val="000000"/>
                </a:solidFill>
                <a:latin typeface="Verdana"/>
                <a:ea typeface="Verdana"/>
                <a:cs typeface="Verdana"/>
                <a:sym typeface="Verdana"/>
              </a:rPr>
              <a:t>Computers are available for research, typing papers, printing, etc. A copy machine is available within most campus libraries. Copies cost 10 cents and the machine takes dollar bills. A scanner is also available. Fax machines are not available at any of the libraries.</a:t>
            </a:r>
            <a:endParaRPr sz="1400">
              <a:solidFill>
                <a:srgbClr val="000000"/>
              </a:solidFill>
              <a:latin typeface="Verdana"/>
              <a:ea typeface="Verdana"/>
              <a:cs typeface="Verdana"/>
              <a:sym typeface="Verdana"/>
            </a:endParaRPr>
          </a:p>
          <a:p>
            <a:pPr indent="0" lvl="0" marL="0" rtl="0" algn="l">
              <a:spcBef>
                <a:spcPts val="1100"/>
              </a:spcBef>
              <a:spcAft>
                <a:spcPts val="0"/>
              </a:spcAft>
              <a:buNone/>
            </a:pPr>
            <a:r>
              <a:rPr b="1" lang="en" sz="1400">
                <a:solidFill>
                  <a:srgbClr val="000000"/>
                </a:solidFill>
                <a:latin typeface="Verdana"/>
                <a:ea typeface="Verdana"/>
                <a:cs typeface="Verdana"/>
                <a:sym typeface="Verdana"/>
              </a:rPr>
              <a:t>*</a:t>
            </a:r>
            <a:r>
              <a:rPr lang="en" sz="1400">
                <a:solidFill>
                  <a:srgbClr val="000000"/>
                </a:solidFill>
                <a:highlight>
                  <a:srgbClr val="FFFFFF"/>
                </a:highlight>
                <a:latin typeface="Verdana"/>
                <a:ea typeface="Verdana"/>
                <a:cs typeface="Verdana"/>
                <a:sym typeface="Verdana"/>
              </a:rPr>
              <a:t> We ask that you limit your printing to 25 pages per day.   </a:t>
            </a:r>
            <a:endParaRPr sz="1400">
              <a:solidFill>
                <a:srgbClr val="000000"/>
              </a:solidFill>
              <a:latin typeface="Verdana"/>
              <a:ea typeface="Verdana"/>
              <a:cs typeface="Verdana"/>
              <a:sym typeface="Verdana"/>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819150" y="707225"/>
            <a:ext cx="7505700" cy="60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Databases</a:t>
            </a:r>
            <a:endParaRPr/>
          </a:p>
        </p:txBody>
      </p:sp>
      <p:sp>
        <p:nvSpPr>
          <p:cNvPr id="203" name="Google Shape;203;p24"/>
          <p:cNvSpPr txBox="1"/>
          <p:nvPr>
            <p:ph idx="1" type="body"/>
          </p:nvPr>
        </p:nvSpPr>
        <p:spPr>
          <a:xfrm>
            <a:off x="819150" y="1403750"/>
            <a:ext cx="7721100" cy="3375300"/>
          </a:xfrm>
          <a:prstGeom prst="rect">
            <a:avLst/>
          </a:prstGeom>
        </p:spPr>
        <p:txBody>
          <a:bodyPr anchorCtr="0" anchor="t" bIns="91425" lIns="91425" spcFirstLastPara="1" rIns="91425" wrap="square" tIns="91425">
            <a:normAutofit lnSpcReduction="10000"/>
          </a:bodyPr>
          <a:lstStyle/>
          <a:p>
            <a:pPr indent="-342900" lvl="0" marL="457200" rtl="0" algn="l">
              <a:spcBef>
                <a:spcPts val="1200"/>
              </a:spcBef>
              <a:spcAft>
                <a:spcPts val="0"/>
              </a:spcAft>
              <a:buSzPts val="1800"/>
              <a:buFont typeface="Verdana"/>
              <a:buChar char="●"/>
            </a:pPr>
            <a:r>
              <a:rPr lang="en" sz="1400">
                <a:solidFill>
                  <a:srgbClr val="000000"/>
                </a:solidFill>
                <a:latin typeface="Verdana"/>
                <a:ea typeface="Verdana"/>
                <a:cs typeface="Verdana"/>
                <a:sym typeface="Verdana"/>
              </a:rPr>
              <a:t>Wake Tech subscribes to a diverse collection of electronic full text </a:t>
            </a:r>
            <a:r>
              <a:rPr lang="en" sz="1400" u="sng">
                <a:solidFill>
                  <a:schemeClr val="hlink"/>
                </a:solidFill>
                <a:latin typeface="Verdana"/>
                <a:ea typeface="Verdana"/>
                <a:cs typeface="Verdana"/>
                <a:sym typeface="Verdana"/>
                <a:hlinkClick r:id="rId3"/>
              </a:rPr>
              <a:t>databases</a:t>
            </a:r>
            <a:r>
              <a:rPr lang="en" sz="1400">
                <a:solidFill>
                  <a:srgbClr val="000000"/>
                </a:solidFill>
                <a:latin typeface="Verdana"/>
                <a:ea typeface="Verdana"/>
                <a:cs typeface="Verdana"/>
                <a:sym typeface="Verdana"/>
              </a:rPr>
              <a:t> that cover many different subject areas.</a:t>
            </a:r>
            <a:br>
              <a:rPr lang="en" sz="1400">
                <a:solidFill>
                  <a:srgbClr val="000000"/>
                </a:solidFill>
                <a:latin typeface="Verdana"/>
                <a:ea typeface="Verdana"/>
                <a:cs typeface="Verdana"/>
                <a:sym typeface="Verdana"/>
              </a:rPr>
            </a:br>
            <a:endParaRPr sz="18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n" sz="1500">
                <a:latin typeface="Verdana"/>
                <a:ea typeface="Verdana"/>
                <a:cs typeface="Verdana"/>
                <a:sym typeface="Verdana"/>
              </a:rPr>
              <a:t>NCLive, JSTOR, SIRS, StatRef, and much more.</a:t>
            </a:r>
            <a:br>
              <a:rPr lang="en" sz="1500">
                <a:latin typeface="Verdana"/>
                <a:ea typeface="Verdana"/>
                <a:cs typeface="Verdana"/>
                <a:sym typeface="Verdana"/>
              </a:rPr>
            </a:br>
            <a:endParaRPr sz="1500">
              <a:latin typeface="Verdana"/>
              <a:ea typeface="Verdana"/>
              <a:cs typeface="Verdana"/>
              <a:sym typeface="Verdana"/>
            </a:endParaRPr>
          </a:p>
          <a:p>
            <a:pPr indent="-311150" lvl="0" marL="457200" rtl="0" algn="l">
              <a:spcBef>
                <a:spcPts val="0"/>
              </a:spcBef>
              <a:spcAft>
                <a:spcPts val="0"/>
              </a:spcAft>
              <a:buSzPts val="1300"/>
              <a:buChar char="●"/>
            </a:pPr>
            <a:r>
              <a:rPr lang="en" sz="1500" u="sng">
                <a:latin typeface="Verdana"/>
                <a:ea typeface="Verdana"/>
                <a:cs typeface="Verdana"/>
                <a:sym typeface="Verdana"/>
              </a:rPr>
              <a:t>Off-Campus Users</a:t>
            </a:r>
            <a:br>
              <a:rPr lang="en" sz="1500">
                <a:latin typeface="Verdana"/>
                <a:ea typeface="Verdana"/>
                <a:cs typeface="Verdana"/>
                <a:sym typeface="Verdana"/>
              </a:rPr>
            </a:br>
            <a:r>
              <a:rPr lang="en" sz="1400">
                <a:solidFill>
                  <a:srgbClr val="000000"/>
                </a:solidFill>
                <a:latin typeface="Verdana"/>
                <a:ea typeface="Verdana"/>
                <a:cs typeface="Verdana"/>
                <a:sym typeface="Verdana"/>
              </a:rPr>
              <a:t>To use the research databases off campus, </a:t>
            </a:r>
            <a:br>
              <a:rPr lang="en" sz="1400">
                <a:solidFill>
                  <a:srgbClr val="000000"/>
                </a:solidFill>
                <a:latin typeface="Verdana"/>
                <a:ea typeface="Verdana"/>
                <a:cs typeface="Verdana"/>
                <a:sym typeface="Verdana"/>
              </a:rPr>
            </a:br>
            <a:r>
              <a:rPr lang="en" sz="1400">
                <a:solidFill>
                  <a:srgbClr val="000000"/>
                </a:solidFill>
                <a:latin typeface="Verdana"/>
                <a:ea typeface="Verdana"/>
                <a:cs typeface="Verdana"/>
                <a:sym typeface="Verdana"/>
              </a:rPr>
              <a:t>you must login using your Wake Tech </a:t>
            </a:r>
            <a:br>
              <a:rPr lang="en" sz="1400">
                <a:solidFill>
                  <a:srgbClr val="000000"/>
                </a:solidFill>
                <a:latin typeface="Verdana"/>
                <a:ea typeface="Verdana"/>
                <a:cs typeface="Verdana"/>
                <a:sym typeface="Verdana"/>
              </a:rPr>
            </a:br>
            <a:r>
              <a:rPr lang="en" sz="1400">
                <a:solidFill>
                  <a:srgbClr val="000000"/>
                </a:solidFill>
                <a:latin typeface="Verdana"/>
                <a:ea typeface="Verdana"/>
                <a:cs typeface="Verdana"/>
                <a:sym typeface="Verdana"/>
              </a:rPr>
              <a:t>username and password.</a:t>
            </a:r>
            <a:endParaRPr sz="1400">
              <a:solidFill>
                <a:srgbClr val="000000"/>
              </a:solidFill>
              <a:latin typeface="Verdana"/>
              <a:ea typeface="Verdana"/>
              <a:cs typeface="Verdana"/>
              <a:sym typeface="Verdana"/>
            </a:endParaRPr>
          </a:p>
          <a:p>
            <a:pPr indent="-317500" lvl="0" marL="457200" rtl="0" algn="l">
              <a:spcBef>
                <a:spcPts val="0"/>
              </a:spcBef>
              <a:spcAft>
                <a:spcPts val="0"/>
              </a:spcAft>
              <a:buClr>
                <a:srgbClr val="000000"/>
              </a:buClr>
              <a:buSzPts val="1400"/>
              <a:buFont typeface="Verdana"/>
              <a:buChar char="●"/>
            </a:pPr>
            <a:r>
              <a:rPr lang="en" sz="1400">
                <a:solidFill>
                  <a:srgbClr val="4D4D4D"/>
                </a:solidFill>
                <a:highlight>
                  <a:srgbClr val="F9FDFF"/>
                </a:highlight>
                <a:latin typeface="Verdana"/>
                <a:ea typeface="Verdana"/>
                <a:cs typeface="Verdana"/>
                <a:sym typeface="Verdana"/>
              </a:rPr>
              <a:t>Your username is the first part of your email address (everything BEFORE @my.waketech.edu). Your password is the same as your email password.</a:t>
            </a:r>
            <a:endParaRPr sz="1400">
              <a:solidFill>
                <a:srgbClr val="000000"/>
              </a:solidFill>
              <a:latin typeface="Verdana"/>
              <a:ea typeface="Verdana"/>
              <a:cs typeface="Verdana"/>
              <a:sym typeface="Verdana"/>
            </a:endParaRPr>
          </a:p>
          <a:p>
            <a:pPr indent="0" lvl="0" marL="457200" rtl="0" algn="l">
              <a:spcBef>
                <a:spcPts val="1200"/>
              </a:spcBef>
              <a:spcAft>
                <a:spcPts val="1200"/>
              </a:spcAft>
              <a:buNone/>
            </a:pPr>
            <a:r>
              <a:t/>
            </a:r>
            <a:endParaRPr/>
          </a:p>
        </p:txBody>
      </p:sp>
      <p:pic>
        <p:nvPicPr>
          <p:cNvPr id="204" name="Google Shape;204;p24">
            <a:hlinkClick r:id="rId4"/>
          </p:cNvPr>
          <p:cNvPicPr preferRelativeResize="0"/>
          <p:nvPr/>
        </p:nvPicPr>
        <p:blipFill>
          <a:blip r:embed="rId5">
            <a:alphaModFix/>
          </a:blip>
          <a:stretch>
            <a:fillRect/>
          </a:stretch>
        </p:blipFill>
        <p:spPr>
          <a:xfrm>
            <a:off x="6493675" y="1829700"/>
            <a:ext cx="1908199" cy="1867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819150" y="845600"/>
            <a:ext cx="7505700" cy="7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Research Guides</a:t>
            </a:r>
            <a:endParaRPr/>
          </a:p>
        </p:txBody>
      </p:sp>
      <p:sp>
        <p:nvSpPr>
          <p:cNvPr id="210" name="Google Shape;210;p25"/>
          <p:cNvSpPr txBox="1"/>
          <p:nvPr>
            <p:ph idx="1" type="body"/>
          </p:nvPr>
        </p:nvSpPr>
        <p:spPr>
          <a:xfrm>
            <a:off x="819150" y="1607300"/>
            <a:ext cx="7505700" cy="2831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400" u="sng">
                <a:solidFill>
                  <a:schemeClr val="hlink"/>
                </a:solidFill>
                <a:latin typeface="Verdana"/>
                <a:ea typeface="Verdana"/>
                <a:cs typeface="Verdana"/>
                <a:sym typeface="Verdana"/>
                <a:hlinkClick r:id="rId3"/>
              </a:rPr>
              <a:t>Research Guides</a:t>
            </a:r>
            <a:r>
              <a:rPr lang="en" sz="1400">
                <a:solidFill>
                  <a:srgbClr val="000000"/>
                </a:solidFill>
                <a:latin typeface="Verdana"/>
                <a:ea typeface="Verdana"/>
                <a:cs typeface="Verdana"/>
                <a:sym typeface="Verdana"/>
              </a:rPr>
              <a:t> are a great place to start.</a:t>
            </a:r>
            <a:r>
              <a:rPr lang="en" sz="1400">
                <a:solidFill>
                  <a:srgbClr val="000000"/>
                </a:solidFill>
                <a:uFill>
                  <a:noFill/>
                </a:uFill>
                <a:latin typeface="Verdana"/>
                <a:ea typeface="Verdana"/>
                <a:cs typeface="Verdana"/>
                <a:sym typeface="Verdana"/>
                <a:hlinkClick r:id="rId4">
                  <a:extLst>
                    <a:ext uri="{A12FA001-AC4F-418D-AE19-62706E023703}">
                      <ahyp:hlinkClr val="tx"/>
                    </a:ext>
                  </a:extLst>
                </a:hlinkClick>
              </a:rPr>
              <a:t> </a:t>
            </a:r>
            <a:r>
              <a:rPr lang="en" sz="1400">
                <a:solidFill>
                  <a:srgbClr val="000000"/>
                </a:solidFill>
                <a:latin typeface="Verdana"/>
                <a:ea typeface="Verdana"/>
                <a:cs typeface="Verdana"/>
                <a:sym typeface="Verdana"/>
              </a:rPr>
              <a:t>Are created by the librarians and can be made based upon class </a:t>
            </a:r>
            <a:r>
              <a:rPr lang="en" sz="1400">
                <a:solidFill>
                  <a:srgbClr val="000000"/>
                </a:solidFill>
                <a:latin typeface="Verdana"/>
                <a:ea typeface="Verdana"/>
                <a:cs typeface="Verdana"/>
                <a:sym typeface="Verdana"/>
              </a:rPr>
              <a:t>assignments</a:t>
            </a:r>
            <a:r>
              <a:rPr lang="en" sz="1400">
                <a:solidFill>
                  <a:srgbClr val="000000"/>
                </a:solidFill>
                <a:latin typeface="Verdana"/>
                <a:ea typeface="Verdana"/>
                <a:cs typeface="Verdana"/>
                <a:sym typeface="Verdana"/>
              </a:rPr>
              <a:t> or subjects. Each guide will list books, databases and websites specific to your subject, along with other resources. </a:t>
            </a:r>
            <a:br>
              <a:rPr lang="en" sz="1400">
                <a:solidFill>
                  <a:srgbClr val="000000"/>
                </a:solidFill>
                <a:latin typeface="Verdana"/>
                <a:ea typeface="Verdana"/>
                <a:cs typeface="Verdana"/>
                <a:sym typeface="Verdana"/>
              </a:rPr>
            </a:br>
            <a:r>
              <a:rPr lang="en" sz="1400">
                <a:solidFill>
                  <a:srgbClr val="000000"/>
                </a:solidFill>
                <a:latin typeface="Verdana"/>
                <a:ea typeface="Verdana"/>
                <a:cs typeface="Verdana"/>
                <a:sym typeface="Verdana"/>
              </a:rPr>
              <a:t>As an example of one popular resource:</a:t>
            </a:r>
            <a:br>
              <a:rPr lang="en" sz="1400">
                <a:solidFill>
                  <a:srgbClr val="000000"/>
                </a:solidFill>
                <a:latin typeface="Verdana"/>
                <a:ea typeface="Verdana"/>
                <a:cs typeface="Verdana"/>
                <a:sym typeface="Verdana"/>
              </a:rPr>
            </a:br>
            <a:r>
              <a:rPr lang="en" sz="1400" u="sng">
                <a:solidFill>
                  <a:schemeClr val="hlink"/>
                </a:solidFill>
                <a:latin typeface="Verdana"/>
                <a:ea typeface="Verdana"/>
                <a:cs typeface="Verdana"/>
                <a:sym typeface="Verdana"/>
                <a:hlinkClick r:id="rId5"/>
              </a:rPr>
              <a:t>Finding Reliable News Sources</a:t>
            </a:r>
            <a:r>
              <a:rPr lang="en" sz="1400">
                <a:solidFill>
                  <a:srgbClr val="000000"/>
                </a:solidFill>
                <a:latin typeface="Verdana"/>
                <a:ea typeface="Verdana"/>
                <a:cs typeface="Verdana"/>
                <a:sym typeface="Verdana"/>
              </a:rPr>
              <a:t> </a:t>
            </a:r>
            <a:endParaRPr sz="1400">
              <a:solidFill>
                <a:srgbClr val="000000"/>
              </a:solidFill>
              <a:latin typeface="Verdana"/>
              <a:ea typeface="Verdana"/>
              <a:cs typeface="Verdana"/>
              <a:sym typeface="Verdana"/>
            </a:endParaRPr>
          </a:p>
          <a:p>
            <a:pPr indent="0" lvl="0" marL="0" rtl="0" algn="l">
              <a:spcBef>
                <a:spcPts val="1200"/>
              </a:spcBef>
              <a:spcAft>
                <a:spcPts val="1200"/>
              </a:spcAft>
              <a:buNone/>
            </a:pPr>
            <a:r>
              <a:t/>
            </a:r>
            <a:endParaRPr/>
          </a:p>
        </p:txBody>
      </p:sp>
      <p:pic>
        <p:nvPicPr>
          <p:cNvPr id="211" name="Google Shape;211;p25">
            <a:hlinkClick r:id="rId6"/>
          </p:cNvPr>
          <p:cNvPicPr preferRelativeResize="0"/>
          <p:nvPr/>
        </p:nvPicPr>
        <p:blipFill>
          <a:blip r:embed="rId7">
            <a:alphaModFix/>
          </a:blip>
          <a:stretch>
            <a:fillRect/>
          </a:stretch>
        </p:blipFill>
        <p:spPr>
          <a:xfrm>
            <a:off x="5024025" y="2504777"/>
            <a:ext cx="2053449" cy="18670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819150" y="845600"/>
            <a:ext cx="7505700" cy="67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Ask a WTCC Librarian</a:t>
            </a:r>
            <a:endParaRPr/>
          </a:p>
        </p:txBody>
      </p:sp>
      <p:sp>
        <p:nvSpPr>
          <p:cNvPr id="217" name="Google Shape;217;p26"/>
          <p:cNvSpPr txBox="1"/>
          <p:nvPr>
            <p:ph idx="1" type="body"/>
          </p:nvPr>
        </p:nvSpPr>
        <p:spPr>
          <a:xfrm>
            <a:off x="819150" y="1521500"/>
            <a:ext cx="7505700" cy="900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363">
                <a:latin typeface="Verdana"/>
                <a:ea typeface="Verdana"/>
                <a:cs typeface="Verdana"/>
                <a:sym typeface="Verdana"/>
              </a:rPr>
              <a:t>Have questions?  The library staff is available virtually to answer your questions.  Throughout the libraries website, look for the “</a:t>
            </a:r>
            <a:r>
              <a:rPr lang="en" sz="1363" u="sng">
                <a:solidFill>
                  <a:schemeClr val="hlink"/>
                </a:solidFill>
                <a:latin typeface="Verdana"/>
                <a:ea typeface="Verdana"/>
                <a:cs typeface="Verdana"/>
                <a:sym typeface="Verdana"/>
                <a:hlinkClick r:id="rId3"/>
              </a:rPr>
              <a:t>Ask a WTCC Librarian</a:t>
            </a:r>
            <a:r>
              <a:rPr lang="en" sz="1363">
                <a:latin typeface="Verdana"/>
                <a:ea typeface="Verdana"/>
                <a:cs typeface="Verdana"/>
                <a:sym typeface="Verdana"/>
              </a:rPr>
              <a:t>” box to ask a question.</a:t>
            </a:r>
            <a:endParaRPr sz="1363">
              <a:latin typeface="Verdana"/>
              <a:ea typeface="Verdana"/>
              <a:cs typeface="Verdana"/>
              <a:sym typeface="Verdana"/>
            </a:endParaRPr>
          </a:p>
          <a:p>
            <a:pPr indent="0" lvl="0" marL="0" rtl="0" algn="l">
              <a:lnSpc>
                <a:spcPct val="95000"/>
              </a:lnSpc>
              <a:spcBef>
                <a:spcPts val="1200"/>
              </a:spcBef>
              <a:spcAft>
                <a:spcPts val="1200"/>
              </a:spcAft>
              <a:buSzPts val="275"/>
              <a:buNone/>
            </a:pPr>
            <a:r>
              <a:t/>
            </a:r>
            <a:endParaRPr sz="450">
              <a:latin typeface="Verdana"/>
              <a:ea typeface="Verdana"/>
              <a:cs typeface="Verdana"/>
              <a:sym typeface="Verdana"/>
            </a:endParaRPr>
          </a:p>
        </p:txBody>
      </p:sp>
      <p:pic>
        <p:nvPicPr>
          <p:cNvPr id="218" name="Google Shape;218;p26">
            <a:hlinkClick r:id="rId4"/>
          </p:cNvPr>
          <p:cNvPicPr preferRelativeResize="0"/>
          <p:nvPr/>
        </p:nvPicPr>
        <p:blipFill>
          <a:blip r:embed="rId5">
            <a:alphaModFix/>
          </a:blip>
          <a:stretch>
            <a:fillRect/>
          </a:stretch>
        </p:blipFill>
        <p:spPr>
          <a:xfrm>
            <a:off x="3485188" y="2291025"/>
            <a:ext cx="2173621" cy="2378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819150" y="621500"/>
            <a:ext cx="7505700" cy="60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Points</a:t>
            </a:r>
            <a:endParaRPr/>
          </a:p>
        </p:txBody>
      </p:sp>
      <p:sp>
        <p:nvSpPr>
          <p:cNvPr id="224" name="Google Shape;224;p27"/>
          <p:cNvSpPr txBox="1"/>
          <p:nvPr>
            <p:ph idx="1" type="body"/>
          </p:nvPr>
        </p:nvSpPr>
        <p:spPr>
          <a:xfrm>
            <a:off x="752550" y="1157300"/>
            <a:ext cx="3686100" cy="30474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Wake Tech Libraries are open to all faculty, staff, students, W</a:t>
            </a:r>
            <a:r>
              <a:rPr lang="en"/>
              <a:t>orkforce</a:t>
            </a:r>
            <a:r>
              <a:rPr lang="en"/>
              <a:t> Continuing Education Students, &amp; community.</a:t>
            </a:r>
            <a:endParaRPr/>
          </a:p>
          <a:p>
            <a:pPr indent="-304958" lvl="0" marL="457200" rtl="0" algn="l">
              <a:spcBef>
                <a:spcPts val="0"/>
              </a:spcBef>
              <a:spcAft>
                <a:spcPts val="0"/>
              </a:spcAft>
              <a:buSzPct val="100000"/>
              <a:buChar char="●"/>
            </a:pPr>
            <a:r>
              <a:rPr lang="en"/>
              <a:t>Your Wake Tech ID is used as your library card.</a:t>
            </a:r>
            <a:endParaRPr/>
          </a:p>
          <a:p>
            <a:pPr indent="-304958" lvl="0" marL="457200" rtl="0" algn="l">
              <a:spcBef>
                <a:spcPts val="0"/>
              </a:spcBef>
              <a:spcAft>
                <a:spcPts val="0"/>
              </a:spcAft>
              <a:buSzPct val="100000"/>
              <a:buChar char="●"/>
            </a:pPr>
            <a:r>
              <a:rPr lang="en"/>
              <a:t>Wake County residents may use the library with a valid ID, showing a Wake County address.  Residents must obtain a community borrower’s card, or a Wake Tech Instructional Support User’s card in order to use the library.</a:t>
            </a:r>
            <a:endParaRPr/>
          </a:p>
          <a:p>
            <a:pPr indent="-304958" lvl="0" marL="457200" rtl="0" algn="l">
              <a:spcBef>
                <a:spcPts val="0"/>
              </a:spcBef>
              <a:spcAft>
                <a:spcPts val="0"/>
              </a:spcAft>
              <a:buSzPct val="100000"/>
              <a:buChar char="●"/>
            </a:pPr>
            <a:r>
              <a:rPr lang="en"/>
              <a:t>Computers are available, but students take priority.  After 2:00pm, Wake County residents can use the computers if student use is not in high demand.</a:t>
            </a:r>
            <a:endParaRPr/>
          </a:p>
          <a:p>
            <a:pPr indent="-304958" lvl="0" marL="457200" rtl="0" algn="l">
              <a:spcBef>
                <a:spcPts val="0"/>
              </a:spcBef>
              <a:spcAft>
                <a:spcPts val="0"/>
              </a:spcAft>
              <a:buSzPct val="100000"/>
              <a:buChar char="●"/>
            </a:pPr>
            <a:r>
              <a:rPr lang="en"/>
              <a:t>Books, Audiobooks</a:t>
            </a:r>
            <a:r>
              <a:rPr lang="en"/>
              <a:t>, laptops &amp; hotspots </a:t>
            </a:r>
            <a:r>
              <a:rPr lang="en"/>
              <a:t>checkout for 3 weeks.</a:t>
            </a:r>
            <a:endParaRPr/>
          </a:p>
        </p:txBody>
      </p:sp>
      <p:sp>
        <p:nvSpPr>
          <p:cNvPr id="225" name="Google Shape;225;p27"/>
          <p:cNvSpPr txBox="1"/>
          <p:nvPr>
            <p:ph idx="2" type="body"/>
          </p:nvPr>
        </p:nvSpPr>
        <p:spPr>
          <a:xfrm>
            <a:off x="4638675" y="1114425"/>
            <a:ext cx="3569400" cy="3324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Nine (9) items is the maximum number of items that can be checked out at any time. Three (3) max for community borrowers.</a:t>
            </a:r>
            <a:endParaRPr sz="1200"/>
          </a:p>
          <a:p>
            <a:pPr indent="-304800" lvl="0" marL="457200" rtl="0" algn="l">
              <a:spcBef>
                <a:spcPts val="0"/>
              </a:spcBef>
              <a:spcAft>
                <a:spcPts val="0"/>
              </a:spcAft>
              <a:buSzPts val="1200"/>
              <a:buChar char="●"/>
            </a:pPr>
            <a:r>
              <a:rPr lang="en" sz="1200"/>
              <a:t>All items may be renewed twice.</a:t>
            </a:r>
            <a:endParaRPr sz="1200"/>
          </a:p>
          <a:p>
            <a:pPr indent="-304800" lvl="0" marL="457200" rtl="0" algn="l">
              <a:spcBef>
                <a:spcPts val="0"/>
              </a:spcBef>
              <a:spcAft>
                <a:spcPts val="0"/>
              </a:spcAft>
              <a:buSzPts val="1200"/>
              <a:buChar char="●"/>
            </a:pPr>
            <a:r>
              <a:rPr lang="en" sz="1200"/>
              <a:t>Food and drinks are not allowed in the library.</a:t>
            </a:r>
            <a:endParaRPr sz="1200"/>
          </a:p>
          <a:p>
            <a:pPr indent="-304800" lvl="0" marL="457200" rtl="0" algn="l">
              <a:spcBef>
                <a:spcPts val="0"/>
              </a:spcBef>
              <a:spcAft>
                <a:spcPts val="0"/>
              </a:spcAft>
              <a:buSzPts val="1200"/>
              <a:buChar char="●"/>
            </a:pPr>
            <a:r>
              <a:rPr lang="en" sz="1200"/>
              <a:t>In accordance with campus policy, </a:t>
            </a:r>
            <a:br>
              <a:rPr lang="en" sz="1200"/>
            </a:br>
            <a:r>
              <a:rPr lang="en" sz="1200"/>
              <a:t>no children under the age of 15 are </a:t>
            </a:r>
            <a:br>
              <a:rPr lang="en" sz="1200"/>
            </a:br>
            <a:r>
              <a:rPr lang="en" sz="1200"/>
              <a:t>allowed inside the libraries.</a:t>
            </a:r>
            <a:endParaRPr sz="1200"/>
          </a:p>
          <a:p>
            <a:pPr indent="0" lvl="0" marL="0" rtl="0" algn="l">
              <a:spcBef>
                <a:spcPts val="1200"/>
              </a:spcBef>
              <a:spcAft>
                <a:spcPts val="0"/>
              </a:spcAft>
              <a:buNone/>
            </a:pPr>
            <a:r>
              <a:rPr lang="en" sz="1200"/>
              <a:t>Brochure Link: </a:t>
            </a:r>
            <a:r>
              <a:rPr lang="en" sz="1200" u="sng">
                <a:solidFill>
                  <a:schemeClr val="hlink"/>
                </a:solidFill>
                <a:hlinkClick r:id="rId3"/>
              </a:rPr>
              <a:t>https://drive.google.com/file/d/1t5HkTaZcDrYMCFjwj3l8WhHo55Mxj3QP/view</a:t>
            </a:r>
            <a:endParaRPr sz="1200"/>
          </a:p>
          <a:p>
            <a:pPr indent="0" lvl="0" marL="0" rtl="0" algn="l">
              <a:spcBef>
                <a:spcPts val="1200"/>
              </a:spcBef>
              <a:spcAft>
                <a:spcPts val="1200"/>
              </a:spcAft>
              <a:buNone/>
            </a:pPr>
            <a:r>
              <a:t/>
            </a:r>
            <a:endParaRPr sz="1200"/>
          </a:p>
        </p:txBody>
      </p:sp>
      <p:pic>
        <p:nvPicPr>
          <p:cNvPr id="226" name="Google Shape;226;p27">
            <a:hlinkClick r:id="rId4"/>
          </p:cNvPr>
          <p:cNvPicPr preferRelativeResize="0"/>
          <p:nvPr/>
        </p:nvPicPr>
        <p:blipFill>
          <a:blip r:embed="rId5">
            <a:alphaModFix/>
          </a:blip>
          <a:stretch>
            <a:fillRect/>
          </a:stretch>
        </p:blipFill>
        <p:spPr>
          <a:xfrm>
            <a:off x="8208175" y="2433725"/>
            <a:ext cx="655150" cy="2158776"/>
          </a:xfrm>
          <a:prstGeom prst="rect">
            <a:avLst/>
          </a:prstGeom>
          <a:noFill/>
          <a:ln>
            <a:noFill/>
          </a:ln>
        </p:spPr>
      </p:pic>
      <p:sp>
        <p:nvSpPr>
          <p:cNvPr id="227" name="Google Shape;227;p27"/>
          <p:cNvSpPr txBox="1"/>
          <p:nvPr/>
        </p:nvSpPr>
        <p:spPr>
          <a:xfrm>
            <a:off x="5425575" y="4204700"/>
            <a:ext cx="251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               Click on brochure to view --&gt;</a:t>
            </a:r>
            <a:endParaRPr sz="12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819150" y="609425"/>
            <a:ext cx="7505700" cy="706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Questions</a:t>
            </a:r>
            <a:endParaRPr/>
          </a:p>
        </p:txBody>
      </p:sp>
      <p:sp>
        <p:nvSpPr>
          <p:cNvPr id="233" name="Google Shape;233;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28"/>
          <p:cNvPicPr preferRelativeResize="0"/>
          <p:nvPr/>
        </p:nvPicPr>
        <p:blipFill>
          <a:blip r:embed="rId3">
            <a:alphaModFix/>
          </a:blip>
          <a:stretch>
            <a:fillRect/>
          </a:stretch>
        </p:blipFill>
        <p:spPr>
          <a:xfrm>
            <a:off x="731300" y="1560125"/>
            <a:ext cx="7434926" cy="2620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 For Attending!</a:t>
            </a:r>
            <a:endParaRPr/>
          </a:p>
        </p:txBody>
      </p:sp>
      <p:sp>
        <p:nvSpPr>
          <p:cNvPr id="240" name="Google Shape;240;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pic>
        <p:nvPicPr>
          <p:cNvPr id="241" name="Google Shape;241;p29"/>
          <p:cNvPicPr preferRelativeResize="0"/>
          <p:nvPr/>
        </p:nvPicPr>
        <p:blipFill>
          <a:blip r:embed="rId3">
            <a:alphaModFix/>
          </a:blip>
          <a:stretch>
            <a:fillRect/>
          </a:stretch>
        </p:blipFill>
        <p:spPr>
          <a:xfrm>
            <a:off x="2949600" y="1937950"/>
            <a:ext cx="3024375" cy="2608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0" name="Google Shape;130;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14"/>
          <p:cNvPicPr preferRelativeResize="0"/>
          <p:nvPr/>
        </p:nvPicPr>
        <p:blipFill>
          <a:blip r:embed="rId3">
            <a:alphaModFix/>
          </a:blip>
          <a:stretch>
            <a:fillRect/>
          </a:stretch>
        </p:blipFill>
        <p:spPr>
          <a:xfrm>
            <a:off x="138246" y="0"/>
            <a:ext cx="886750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5"/>
          <p:cNvSpPr txBox="1"/>
          <p:nvPr>
            <p:ph type="title"/>
          </p:nvPr>
        </p:nvSpPr>
        <p:spPr>
          <a:xfrm>
            <a:off x="819150" y="845600"/>
            <a:ext cx="7505700" cy="6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Wake Tech has 6 libraries, one on each campus.</a:t>
            </a:r>
            <a:endParaRPr/>
          </a:p>
        </p:txBody>
      </p:sp>
      <p:sp>
        <p:nvSpPr>
          <p:cNvPr id="137" name="Google Shape;137;p15"/>
          <p:cNvSpPr txBox="1"/>
          <p:nvPr>
            <p:ph idx="1" type="body"/>
          </p:nvPr>
        </p:nvSpPr>
        <p:spPr>
          <a:xfrm>
            <a:off x="819150" y="1800200"/>
            <a:ext cx="7505700" cy="2754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pic>
        <p:nvPicPr>
          <p:cNvPr id="138" name="Google Shape;138;p15"/>
          <p:cNvPicPr preferRelativeResize="0"/>
          <p:nvPr/>
        </p:nvPicPr>
        <p:blipFill>
          <a:blip r:embed="rId3">
            <a:alphaModFix/>
          </a:blip>
          <a:stretch>
            <a:fillRect/>
          </a:stretch>
        </p:blipFill>
        <p:spPr>
          <a:xfrm>
            <a:off x="742950" y="1553775"/>
            <a:ext cx="7581900" cy="1381125"/>
          </a:xfrm>
          <a:prstGeom prst="rect">
            <a:avLst/>
          </a:prstGeom>
          <a:noFill/>
          <a:ln>
            <a:noFill/>
          </a:ln>
        </p:spPr>
      </p:pic>
      <p:sp>
        <p:nvSpPr>
          <p:cNvPr id="139" name="Google Shape;139;p15">
            <a:hlinkClick r:id="rId4"/>
          </p:cNvPr>
          <p:cNvSpPr/>
          <p:nvPr/>
        </p:nvSpPr>
        <p:spPr>
          <a:xfrm>
            <a:off x="878675" y="1939525"/>
            <a:ext cx="2304000" cy="5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a:hlinkClick r:id="rId5"/>
          </p:cNvPr>
          <p:cNvSpPr/>
          <p:nvPr/>
        </p:nvSpPr>
        <p:spPr>
          <a:xfrm>
            <a:off x="3396850" y="1950250"/>
            <a:ext cx="2368200" cy="5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a:hlinkClick r:id="rId6"/>
          </p:cNvPr>
          <p:cNvSpPr/>
          <p:nvPr/>
        </p:nvSpPr>
        <p:spPr>
          <a:xfrm>
            <a:off x="5915025" y="1960950"/>
            <a:ext cx="23682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a:hlinkClick r:id="rId7"/>
          </p:cNvPr>
          <p:cNvSpPr/>
          <p:nvPr/>
        </p:nvSpPr>
        <p:spPr>
          <a:xfrm>
            <a:off x="878675" y="2657475"/>
            <a:ext cx="23040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a:hlinkClick r:id="rId8"/>
          </p:cNvPr>
          <p:cNvSpPr/>
          <p:nvPr/>
        </p:nvSpPr>
        <p:spPr>
          <a:xfrm>
            <a:off x="3396850" y="2657475"/>
            <a:ext cx="23682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a:hlinkClick r:id="rId9"/>
          </p:cNvPr>
          <p:cNvSpPr/>
          <p:nvPr/>
        </p:nvSpPr>
        <p:spPr>
          <a:xfrm>
            <a:off x="5915025" y="2668200"/>
            <a:ext cx="2368200" cy="5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15">
            <a:hlinkClick r:id="rId10"/>
          </p:cNvPr>
          <p:cNvPicPr preferRelativeResize="0"/>
          <p:nvPr/>
        </p:nvPicPr>
        <p:blipFill>
          <a:blip r:embed="rId11">
            <a:alphaModFix/>
          </a:blip>
          <a:stretch>
            <a:fillRect/>
          </a:stretch>
        </p:blipFill>
        <p:spPr>
          <a:xfrm>
            <a:off x="3182675" y="2988475"/>
            <a:ext cx="2400175" cy="1490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819163" y="834875"/>
            <a:ext cx="7505700" cy="74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2"/>
                </a:solidFill>
              </a:rPr>
              <a:t>Books, Audiobooks, and DVDs</a:t>
            </a:r>
            <a:endParaRPr>
              <a:solidFill>
                <a:schemeClr val="dk2"/>
              </a:solidFill>
            </a:endParaRPr>
          </a:p>
        </p:txBody>
      </p:sp>
      <p:sp>
        <p:nvSpPr>
          <p:cNvPr id="151" name="Google Shape;151;p16"/>
          <p:cNvSpPr txBox="1"/>
          <p:nvPr>
            <p:ph idx="1" type="body"/>
          </p:nvPr>
        </p:nvSpPr>
        <p:spPr>
          <a:xfrm>
            <a:off x="819150" y="1671650"/>
            <a:ext cx="7505700" cy="2865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400">
                <a:solidFill>
                  <a:srgbClr val="000000"/>
                </a:solidFill>
                <a:latin typeface="Verdana"/>
                <a:ea typeface="Verdana"/>
                <a:cs typeface="Verdana"/>
                <a:sym typeface="Verdana"/>
              </a:rPr>
              <a:t>The libraries have a wonderful collection of items including circulating, reference, and reserve items. There are also audiobooks, and DVD’s available at most campus libraries. All items can be found within the </a:t>
            </a:r>
            <a:r>
              <a:rPr lang="en" sz="1400" u="sng">
                <a:solidFill>
                  <a:schemeClr val="hlink"/>
                </a:solidFill>
                <a:latin typeface="Verdana"/>
                <a:ea typeface="Verdana"/>
                <a:cs typeface="Verdana"/>
                <a:sym typeface="Verdana"/>
                <a:hlinkClick r:id="rId3"/>
              </a:rPr>
              <a:t>online catalog</a:t>
            </a:r>
            <a:r>
              <a:rPr lang="en" sz="1400">
                <a:solidFill>
                  <a:srgbClr val="000000"/>
                </a:solidFill>
                <a:latin typeface="Verdana"/>
                <a:ea typeface="Verdana"/>
                <a:cs typeface="Verdana"/>
                <a:sym typeface="Verdana"/>
              </a:rPr>
              <a:t>.  Your Wake Tech ID is also used as your library card.</a:t>
            </a:r>
            <a:endParaRPr sz="1400">
              <a:solidFill>
                <a:srgbClr val="000000"/>
              </a:solidFill>
              <a:latin typeface="Verdana"/>
              <a:ea typeface="Verdana"/>
              <a:cs typeface="Verdana"/>
              <a:sym typeface="Verdana"/>
            </a:endParaRPr>
          </a:p>
          <a:p>
            <a:pPr indent="0" lvl="0" marL="0" rtl="0" algn="l">
              <a:spcBef>
                <a:spcPts val="1200"/>
              </a:spcBef>
              <a:spcAft>
                <a:spcPts val="0"/>
              </a:spcAft>
              <a:buNone/>
            </a:pPr>
            <a:r>
              <a:t/>
            </a:r>
            <a:endParaRPr sz="900">
              <a:solidFill>
                <a:srgbClr val="000000"/>
              </a:solidFill>
              <a:latin typeface="Verdana"/>
              <a:ea typeface="Verdana"/>
              <a:cs typeface="Verdana"/>
              <a:sym typeface="Verdana"/>
            </a:endParaRPr>
          </a:p>
          <a:p>
            <a:pPr indent="0" lvl="0" marL="0" rtl="0" algn="l">
              <a:spcBef>
                <a:spcPts val="1200"/>
              </a:spcBef>
              <a:spcAft>
                <a:spcPts val="0"/>
              </a:spcAft>
              <a:buNone/>
            </a:pPr>
            <a:r>
              <a:t/>
            </a:r>
            <a:endParaRPr sz="1400">
              <a:solidFill>
                <a:srgbClr val="000000"/>
              </a:solidFill>
              <a:latin typeface="Verdana"/>
              <a:ea typeface="Verdana"/>
              <a:cs typeface="Verdana"/>
              <a:sym typeface="Verdana"/>
            </a:endParaRPr>
          </a:p>
          <a:p>
            <a:pPr indent="0" lvl="0" marL="0" rtl="0" algn="l">
              <a:spcBef>
                <a:spcPts val="1200"/>
              </a:spcBef>
              <a:spcAft>
                <a:spcPts val="1200"/>
              </a:spcAft>
              <a:buNone/>
            </a:pPr>
            <a:r>
              <a:t/>
            </a:r>
            <a:endParaRPr/>
          </a:p>
        </p:txBody>
      </p:sp>
      <p:pic>
        <p:nvPicPr>
          <p:cNvPr id="152" name="Google Shape;152;p16">
            <a:hlinkClick r:id="rId4"/>
          </p:cNvPr>
          <p:cNvPicPr preferRelativeResize="0"/>
          <p:nvPr/>
        </p:nvPicPr>
        <p:blipFill>
          <a:blip r:embed="rId5">
            <a:alphaModFix/>
          </a:blip>
          <a:stretch>
            <a:fillRect/>
          </a:stretch>
        </p:blipFill>
        <p:spPr>
          <a:xfrm>
            <a:off x="3545275" y="2828925"/>
            <a:ext cx="2144725" cy="1708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819150" y="845600"/>
            <a:ext cx="7505700" cy="74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Interlibrary Loan</a:t>
            </a:r>
            <a:endParaRPr/>
          </a:p>
        </p:txBody>
      </p:sp>
      <p:sp>
        <p:nvSpPr>
          <p:cNvPr id="158" name="Google Shape;158;p17"/>
          <p:cNvSpPr txBox="1"/>
          <p:nvPr>
            <p:ph idx="1" type="body"/>
          </p:nvPr>
        </p:nvSpPr>
        <p:spPr>
          <a:xfrm>
            <a:off x="819150" y="1753975"/>
            <a:ext cx="7505700" cy="23385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rPr lang="en" sz="1400">
                <a:solidFill>
                  <a:srgbClr val="000000"/>
                </a:solidFill>
                <a:latin typeface="Verdana"/>
                <a:ea typeface="Verdana"/>
                <a:cs typeface="Verdana"/>
                <a:sym typeface="Verdana"/>
              </a:rPr>
              <a:t>Can’t find a book in our library?</a:t>
            </a:r>
            <a:endParaRPr sz="1400">
              <a:solidFill>
                <a:srgbClr val="000000"/>
              </a:solidFill>
              <a:latin typeface="Verdana"/>
              <a:ea typeface="Verdana"/>
              <a:cs typeface="Verdana"/>
              <a:sym typeface="Verdana"/>
            </a:endParaRPr>
          </a:p>
          <a:p>
            <a:pPr indent="0" lvl="0" marL="0" rtl="0" algn="l">
              <a:spcBef>
                <a:spcPts val="1200"/>
              </a:spcBef>
              <a:spcAft>
                <a:spcPts val="0"/>
              </a:spcAft>
              <a:buNone/>
            </a:pPr>
            <a:r>
              <a:rPr lang="en" sz="1400">
                <a:solidFill>
                  <a:srgbClr val="000000"/>
                </a:solidFill>
                <a:latin typeface="Verdana"/>
                <a:ea typeface="Verdana"/>
                <a:cs typeface="Verdana"/>
                <a:sym typeface="Verdana"/>
              </a:rPr>
              <a:t>Check out our Interlibrary Loan service.</a:t>
            </a:r>
            <a:endParaRPr sz="1400">
              <a:solidFill>
                <a:srgbClr val="000000"/>
              </a:solidFill>
              <a:latin typeface="Verdana"/>
              <a:ea typeface="Verdana"/>
              <a:cs typeface="Verdana"/>
              <a:sym typeface="Verdana"/>
            </a:endParaRPr>
          </a:p>
          <a:p>
            <a:pPr indent="0" lvl="0" marL="0" rtl="0" algn="l">
              <a:spcBef>
                <a:spcPts val="1200"/>
              </a:spcBef>
              <a:spcAft>
                <a:spcPts val="0"/>
              </a:spcAft>
              <a:buNone/>
            </a:pPr>
            <a:r>
              <a:rPr lang="en" sz="1400">
                <a:solidFill>
                  <a:srgbClr val="000000"/>
                </a:solidFill>
                <a:latin typeface="Verdana"/>
                <a:ea typeface="Verdana"/>
                <a:cs typeface="Verdana"/>
                <a:sym typeface="Verdana"/>
              </a:rPr>
              <a:t>Books can be borrowed from any of the  Wake Tech Libraries or from CCLINC, the community college library consortium. Once you locate a title in the </a:t>
            </a:r>
            <a:r>
              <a:rPr lang="en" sz="1400" u="sng">
                <a:solidFill>
                  <a:schemeClr val="hlink"/>
                </a:solidFill>
                <a:latin typeface="Verdana"/>
                <a:ea typeface="Verdana"/>
                <a:cs typeface="Verdana"/>
                <a:sym typeface="Verdana"/>
                <a:hlinkClick r:id="rId3"/>
              </a:rPr>
              <a:t>libraries online catalog</a:t>
            </a:r>
            <a:r>
              <a:rPr lang="en" sz="1400">
                <a:solidFill>
                  <a:srgbClr val="000000"/>
                </a:solidFill>
                <a:latin typeface="Verdana"/>
                <a:ea typeface="Verdana"/>
                <a:cs typeface="Verdana"/>
                <a:sym typeface="Verdana"/>
              </a:rPr>
              <a:t>, click “Place Hold”. Enter WA followed by your seven digit Wake Tech ID number and your PIN (1234). We will email and/or call you when your book arrives.  Contact the library to see if the item is available through </a:t>
            </a:r>
            <a:r>
              <a:rPr lang="en" sz="1400">
                <a:solidFill>
                  <a:srgbClr val="000000"/>
                </a:solidFill>
                <a:latin typeface="Verdana"/>
                <a:ea typeface="Verdana"/>
                <a:cs typeface="Verdana"/>
                <a:sym typeface="Verdana"/>
              </a:rPr>
              <a:t>Cooperating</a:t>
            </a:r>
            <a:r>
              <a:rPr lang="en" sz="1400">
                <a:solidFill>
                  <a:srgbClr val="000000"/>
                </a:solidFill>
                <a:latin typeface="Verdana"/>
                <a:ea typeface="Verdana"/>
                <a:cs typeface="Verdana"/>
                <a:sym typeface="Verdana"/>
              </a:rPr>
              <a:t> Raleigh Colleges (CRC).</a:t>
            </a:r>
            <a:endParaRPr sz="1400">
              <a:solidFill>
                <a:srgbClr val="000000"/>
              </a:solidFill>
              <a:latin typeface="Verdana"/>
              <a:ea typeface="Verdana"/>
              <a:cs typeface="Verdana"/>
              <a:sym typeface="Verdana"/>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845600"/>
            <a:ext cx="7505700" cy="7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Laptops / Hotspots</a:t>
            </a:r>
            <a:endParaRPr/>
          </a:p>
        </p:txBody>
      </p:sp>
      <p:sp>
        <p:nvSpPr>
          <p:cNvPr id="164" name="Google Shape;164;p18"/>
          <p:cNvSpPr txBox="1"/>
          <p:nvPr>
            <p:ph idx="1" type="body"/>
          </p:nvPr>
        </p:nvSpPr>
        <p:spPr>
          <a:xfrm>
            <a:off x="819150" y="1725225"/>
            <a:ext cx="7505700" cy="27135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400">
                <a:solidFill>
                  <a:srgbClr val="000000"/>
                </a:solidFill>
                <a:latin typeface="Verdana"/>
                <a:ea typeface="Verdana"/>
                <a:cs typeface="Verdana"/>
                <a:sym typeface="Verdana"/>
              </a:rPr>
              <a:t>Laptops and hotspots can be checked out for 3 weeks. You must be a current student with a Wake Tech ID, along with no fines or holds on your record. A </a:t>
            </a:r>
            <a:r>
              <a:rPr lang="en" sz="1400" u="sng">
                <a:solidFill>
                  <a:schemeClr val="hlink"/>
                </a:solidFill>
                <a:latin typeface="Verdana"/>
                <a:ea typeface="Verdana"/>
                <a:cs typeface="Verdana"/>
                <a:sym typeface="Verdana"/>
                <a:hlinkClick r:id="rId3"/>
              </a:rPr>
              <a:t>Device Usage Agreement</a:t>
            </a:r>
            <a:r>
              <a:rPr lang="en" sz="1400">
                <a:solidFill>
                  <a:srgbClr val="000000"/>
                </a:solidFill>
                <a:latin typeface="Verdana"/>
                <a:ea typeface="Verdana"/>
                <a:cs typeface="Verdana"/>
                <a:sym typeface="Verdana"/>
              </a:rPr>
              <a:t> form must be signed before checking out any library devices.  Visit the libraries website for more information or reserve a device using the </a:t>
            </a:r>
            <a:r>
              <a:rPr lang="en" sz="1400" u="sng">
                <a:solidFill>
                  <a:schemeClr val="hlink"/>
                </a:solidFill>
                <a:latin typeface="Verdana"/>
                <a:ea typeface="Verdana"/>
                <a:cs typeface="Verdana"/>
                <a:sym typeface="Verdana"/>
                <a:hlinkClick r:id="rId4"/>
              </a:rPr>
              <a:t>Equipment Catalog</a:t>
            </a:r>
            <a:r>
              <a:rPr lang="en" sz="1400">
                <a:solidFill>
                  <a:srgbClr val="000000"/>
                </a:solidFill>
                <a:latin typeface="Verdana"/>
                <a:ea typeface="Verdana"/>
                <a:cs typeface="Verdana"/>
                <a:sym typeface="Verdana"/>
              </a:rPr>
              <a:t>.</a:t>
            </a:r>
            <a:endParaRPr sz="1400">
              <a:solidFill>
                <a:srgbClr val="000000"/>
              </a:solidFill>
              <a:latin typeface="Verdana"/>
              <a:ea typeface="Verdana"/>
              <a:cs typeface="Verdana"/>
              <a:sym typeface="Verdana"/>
            </a:endParaRPr>
          </a:p>
          <a:p>
            <a:pPr indent="0" lvl="0" marL="0" rtl="0" algn="l">
              <a:spcBef>
                <a:spcPts val="1200"/>
              </a:spcBef>
              <a:spcAft>
                <a:spcPts val="1200"/>
              </a:spcAft>
              <a:buNone/>
            </a:pPr>
            <a:r>
              <a:t/>
            </a:r>
            <a:endParaRPr/>
          </a:p>
        </p:txBody>
      </p:sp>
      <p:pic>
        <p:nvPicPr>
          <p:cNvPr id="165" name="Google Shape;165;p18"/>
          <p:cNvPicPr preferRelativeResize="0"/>
          <p:nvPr/>
        </p:nvPicPr>
        <p:blipFill>
          <a:blip r:embed="rId5">
            <a:alphaModFix/>
          </a:blip>
          <a:stretch>
            <a:fillRect/>
          </a:stretch>
        </p:blipFill>
        <p:spPr>
          <a:xfrm>
            <a:off x="5675750" y="3118250"/>
            <a:ext cx="2143125" cy="1585925"/>
          </a:xfrm>
          <a:prstGeom prst="rect">
            <a:avLst/>
          </a:prstGeom>
          <a:noFill/>
          <a:ln>
            <a:noFill/>
          </a:ln>
        </p:spPr>
      </p:pic>
      <p:pic>
        <p:nvPicPr>
          <p:cNvPr id="166" name="Google Shape;166;p18"/>
          <p:cNvPicPr preferRelativeResize="0"/>
          <p:nvPr/>
        </p:nvPicPr>
        <p:blipFill>
          <a:blip r:embed="rId6">
            <a:alphaModFix/>
          </a:blip>
          <a:stretch>
            <a:fillRect/>
          </a:stretch>
        </p:blipFill>
        <p:spPr>
          <a:xfrm>
            <a:off x="3500450" y="3118250"/>
            <a:ext cx="2143125" cy="135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Reserves</a:t>
            </a:r>
            <a:endParaRPr/>
          </a:p>
        </p:txBody>
      </p:sp>
      <p:sp>
        <p:nvSpPr>
          <p:cNvPr id="172" name="Google Shape;172;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lnSpc>
                <a:spcPct val="119000"/>
              </a:lnSpc>
              <a:spcBef>
                <a:spcPts val="1200"/>
              </a:spcBef>
              <a:spcAft>
                <a:spcPts val="0"/>
              </a:spcAft>
              <a:buNone/>
            </a:pPr>
            <a:r>
              <a:rPr lang="en" sz="1400" u="sng">
                <a:solidFill>
                  <a:schemeClr val="hlink"/>
                </a:solidFill>
                <a:latin typeface="Verdana"/>
                <a:ea typeface="Verdana"/>
                <a:cs typeface="Verdana"/>
                <a:sym typeface="Verdana"/>
                <a:hlinkClick r:id="rId3"/>
              </a:rPr>
              <a:t>Course Reserves</a:t>
            </a:r>
            <a:r>
              <a:rPr lang="en" sz="1400">
                <a:solidFill>
                  <a:srgbClr val="000000"/>
                </a:solidFill>
                <a:latin typeface="Verdana"/>
                <a:ea typeface="Verdana"/>
                <a:cs typeface="Verdana"/>
                <a:sym typeface="Verdana"/>
              </a:rPr>
              <a:t> are put on reserve by faculty members to ensure those items are easily accessible to students, like textbooks, and other required reading or study materials. Reserve items are located behind the circulation desk and most are for in-library use only. All reserve materials must be checked out using a valid Wake Tech ID.</a:t>
            </a:r>
            <a:endParaRPr sz="1400">
              <a:solidFill>
                <a:srgbClr val="000000"/>
              </a:solidFill>
              <a:latin typeface="Verdana"/>
              <a:ea typeface="Verdana"/>
              <a:cs typeface="Verdana"/>
              <a:sym typeface="Verdana"/>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819150" y="664375"/>
            <a:ext cx="7505700" cy="61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 Services</a:t>
            </a:r>
            <a:endParaRPr/>
          </a:p>
        </p:txBody>
      </p:sp>
      <p:sp>
        <p:nvSpPr>
          <p:cNvPr id="178" name="Google Shape;178;p20"/>
          <p:cNvSpPr txBox="1"/>
          <p:nvPr>
            <p:ph idx="1" type="body"/>
          </p:nvPr>
        </p:nvSpPr>
        <p:spPr>
          <a:xfrm>
            <a:off x="819150" y="1275175"/>
            <a:ext cx="7505700" cy="31635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400">
                <a:solidFill>
                  <a:srgbClr val="000000"/>
                </a:solidFill>
                <a:latin typeface="Verdana"/>
                <a:ea typeface="Verdana"/>
                <a:cs typeface="Verdana"/>
                <a:sym typeface="Verdana"/>
              </a:rPr>
              <a:t>Need help looking for scholarly articles? You can make an appointment with a librarian to meet with you online or in the library. They can also show you how to successful organize your research strategy.</a:t>
            </a:r>
            <a:endParaRPr sz="1400">
              <a:solidFill>
                <a:srgbClr val="000000"/>
              </a:solidFill>
              <a:latin typeface="Verdana"/>
              <a:ea typeface="Verdana"/>
              <a:cs typeface="Verdana"/>
              <a:sym typeface="Verdana"/>
            </a:endParaRPr>
          </a:p>
          <a:p>
            <a:pPr indent="0" lvl="0" marL="0" rtl="0" algn="l">
              <a:lnSpc>
                <a:spcPct val="119000"/>
              </a:lnSpc>
              <a:spcBef>
                <a:spcPts val="1200"/>
              </a:spcBef>
              <a:spcAft>
                <a:spcPts val="0"/>
              </a:spcAft>
              <a:buNone/>
            </a:pPr>
            <a:r>
              <a:rPr lang="en" sz="1400">
                <a:solidFill>
                  <a:srgbClr val="000000"/>
                </a:solidFill>
                <a:latin typeface="Verdana"/>
                <a:ea typeface="Verdana"/>
                <a:cs typeface="Verdana"/>
                <a:sym typeface="Verdana"/>
              </a:rPr>
              <a:t>To make a Reference appointment or Curbside Pick-up for books, go to the following website:</a:t>
            </a:r>
            <a:endParaRPr sz="1400">
              <a:solidFill>
                <a:srgbClr val="000000"/>
              </a:solidFill>
              <a:latin typeface="Verdana"/>
              <a:ea typeface="Verdana"/>
              <a:cs typeface="Verdana"/>
              <a:sym typeface="Verdana"/>
            </a:endParaRPr>
          </a:p>
          <a:p>
            <a:pPr indent="0" lvl="0" marL="0" rtl="0" algn="l">
              <a:spcBef>
                <a:spcPts val="1200"/>
              </a:spcBef>
              <a:spcAft>
                <a:spcPts val="0"/>
              </a:spcAft>
              <a:buNone/>
            </a:pPr>
            <a:r>
              <a:rPr lang="en" sz="1400" u="sng">
                <a:solidFill>
                  <a:schemeClr val="hlink"/>
                </a:solidFill>
                <a:latin typeface="Verdana"/>
                <a:ea typeface="Verdana"/>
                <a:cs typeface="Verdana"/>
                <a:sym typeface="Verdana"/>
                <a:hlinkClick r:id="rId3"/>
              </a:rPr>
              <a:t>https://researchguides.waketech.edu/appointments</a:t>
            </a:r>
            <a:r>
              <a:rPr lang="en" sz="1400">
                <a:solidFill>
                  <a:srgbClr val="000000"/>
                </a:solidFill>
                <a:latin typeface="Verdana"/>
                <a:ea typeface="Verdana"/>
                <a:cs typeface="Verdana"/>
                <a:sym typeface="Verdana"/>
              </a:rPr>
              <a:t>, select the library for your appointment, and fill out the online appointment form.</a:t>
            </a:r>
            <a:endParaRPr sz="1400">
              <a:solidFill>
                <a:srgbClr val="000000"/>
              </a:solidFill>
              <a:latin typeface="Verdana"/>
              <a:ea typeface="Verdana"/>
              <a:cs typeface="Verdana"/>
              <a:sym typeface="Verdana"/>
            </a:endParaRPr>
          </a:p>
          <a:p>
            <a:pPr indent="0" lvl="0" marL="0" rtl="0" algn="l">
              <a:spcBef>
                <a:spcPts val="1200"/>
              </a:spcBef>
              <a:spcAft>
                <a:spcPts val="0"/>
              </a:spcAft>
              <a:buNone/>
            </a:pPr>
            <a:r>
              <a:t/>
            </a:r>
            <a:endParaRPr sz="1400">
              <a:solidFill>
                <a:srgbClr val="000000"/>
              </a:solidFill>
              <a:latin typeface="Verdana"/>
              <a:ea typeface="Verdana"/>
              <a:cs typeface="Verdana"/>
              <a:sym typeface="Verdana"/>
            </a:endParaRPr>
          </a:p>
          <a:p>
            <a:pPr indent="0" lvl="0" marL="0" rtl="0" algn="l">
              <a:spcBef>
                <a:spcPts val="1200"/>
              </a:spcBef>
              <a:spcAft>
                <a:spcPts val="1200"/>
              </a:spcAft>
              <a:buNone/>
            </a:pPr>
            <a:r>
              <a:t/>
            </a:r>
            <a:endParaRPr/>
          </a:p>
        </p:txBody>
      </p:sp>
      <p:pic>
        <p:nvPicPr>
          <p:cNvPr id="179" name="Google Shape;179;p20">
            <a:hlinkClick r:id="rId4"/>
          </p:cNvPr>
          <p:cNvPicPr preferRelativeResize="0"/>
          <p:nvPr/>
        </p:nvPicPr>
        <p:blipFill>
          <a:blip r:embed="rId5">
            <a:alphaModFix/>
          </a:blip>
          <a:stretch>
            <a:fillRect/>
          </a:stretch>
        </p:blipFill>
        <p:spPr>
          <a:xfrm>
            <a:off x="6046375" y="3152800"/>
            <a:ext cx="2053450" cy="128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819150" y="653650"/>
            <a:ext cx="7505700" cy="58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Library Instruction</a:t>
            </a:r>
            <a:endParaRPr/>
          </a:p>
        </p:txBody>
      </p:sp>
      <p:sp>
        <p:nvSpPr>
          <p:cNvPr id="185" name="Google Shape;185;p21"/>
          <p:cNvSpPr txBox="1"/>
          <p:nvPr>
            <p:ph idx="1" type="body"/>
          </p:nvPr>
        </p:nvSpPr>
        <p:spPr>
          <a:xfrm>
            <a:off x="819150" y="1243150"/>
            <a:ext cx="7505700" cy="33966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lang="en" sz="5165">
                <a:solidFill>
                  <a:srgbClr val="000000"/>
                </a:solidFill>
                <a:latin typeface="Verdana"/>
                <a:ea typeface="Verdana"/>
                <a:cs typeface="Verdana"/>
                <a:sym typeface="Verdana"/>
              </a:rPr>
              <a:t>Faculty can </a:t>
            </a:r>
            <a:r>
              <a:rPr lang="en" sz="5165" u="sng">
                <a:solidFill>
                  <a:schemeClr val="hlink"/>
                </a:solidFill>
                <a:latin typeface="Verdana"/>
                <a:ea typeface="Verdana"/>
                <a:cs typeface="Verdana"/>
                <a:sym typeface="Verdana"/>
                <a:hlinkClick r:id="rId3"/>
              </a:rPr>
              <a:t>schedule instruction sessions</a:t>
            </a:r>
            <a:r>
              <a:rPr lang="en" sz="5165">
                <a:solidFill>
                  <a:srgbClr val="000000"/>
                </a:solidFill>
                <a:latin typeface="Verdana"/>
                <a:ea typeface="Verdana"/>
                <a:cs typeface="Verdana"/>
                <a:sym typeface="Verdana"/>
              </a:rPr>
              <a:t> in the library, classroom, or a virtual session online. Session topics range from Introduction to Resources &amp; Services, Databases, to Effective Search Techniques.</a:t>
            </a:r>
            <a:endParaRPr sz="5165">
              <a:solidFill>
                <a:srgbClr val="000000"/>
              </a:solidFill>
              <a:latin typeface="Verdana"/>
              <a:ea typeface="Verdana"/>
              <a:cs typeface="Verdana"/>
              <a:sym typeface="Verdana"/>
            </a:endParaRPr>
          </a:p>
          <a:p>
            <a:pPr indent="0" lvl="0" marL="0" rtl="0" algn="l">
              <a:spcBef>
                <a:spcPts val="1200"/>
              </a:spcBef>
              <a:spcAft>
                <a:spcPts val="0"/>
              </a:spcAft>
              <a:buNone/>
            </a:pPr>
            <a:r>
              <a:rPr b="1" lang="en" sz="4680" u="sng">
                <a:solidFill>
                  <a:srgbClr val="000000"/>
                </a:solidFill>
                <a:latin typeface="Verdana"/>
                <a:ea typeface="Verdana"/>
                <a:cs typeface="Verdana"/>
                <a:sym typeface="Verdana"/>
              </a:rPr>
              <a:t>Campus Instructional Contact</a:t>
            </a:r>
            <a:br>
              <a:rPr b="1" lang="en" sz="4680" u="sng">
                <a:solidFill>
                  <a:srgbClr val="000000"/>
                </a:solidFill>
                <a:latin typeface="Verdana"/>
                <a:ea typeface="Verdana"/>
                <a:cs typeface="Verdana"/>
                <a:sym typeface="Verdana"/>
              </a:rPr>
            </a:br>
            <a:br>
              <a:rPr lang="en" sz="4680">
                <a:solidFill>
                  <a:srgbClr val="000000"/>
                </a:solidFill>
                <a:latin typeface="Verdana"/>
                <a:ea typeface="Verdana"/>
                <a:cs typeface="Verdana"/>
                <a:sym typeface="Verdana"/>
              </a:rPr>
            </a:br>
            <a:r>
              <a:rPr b="1" lang="en" sz="4680">
                <a:solidFill>
                  <a:srgbClr val="000000"/>
                </a:solidFill>
                <a:latin typeface="Verdana"/>
                <a:ea typeface="Verdana"/>
                <a:cs typeface="Verdana"/>
                <a:sym typeface="Verdana"/>
              </a:rPr>
              <a:t>Southern (Main)</a:t>
            </a:r>
            <a:r>
              <a:rPr lang="en" sz="4680">
                <a:solidFill>
                  <a:srgbClr val="000000"/>
                </a:solidFill>
                <a:latin typeface="Verdana"/>
                <a:ea typeface="Verdana"/>
                <a:cs typeface="Verdana"/>
                <a:sym typeface="Verdana"/>
              </a:rPr>
              <a:t>  </a:t>
            </a:r>
            <a:br>
              <a:rPr lang="en" sz="4680">
                <a:solidFill>
                  <a:srgbClr val="000000"/>
                </a:solidFill>
                <a:latin typeface="Verdana"/>
                <a:ea typeface="Verdana"/>
                <a:cs typeface="Verdana"/>
                <a:sym typeface="Verdana"/>
              </a:rPr>
            </a:br>
            <a:r>
              <a:rPr lang="en" sz="4680">
                <a:solidFill>
                  <a:srgbClr val="2954D1"/>
                </a:solidFill>
                <a:latin typeface="Verdana"/>
                <a:ea typeface="Verdana"/>
                <a:cs typeface="Verdana"/>
                <a:sym typeface="Verdana"/>
              </a:rPr>
              <a:t>David Carter</a:t>
            </a:r>
            <a:r>
              <a:rPr lang="en" sz="4680">
                <a:solidFill>
                  <a:srgbClr val="000000"/>
                </a:solidFill>
                <a:latin typeface="Verdana"/>
                <a:ea typeface="Verdana"/>
                <a:cs typeface="Verdana"/>
                <a:sym typeface="Verdana"/>
              </a:rPr>
              <a:t> &amp; </a:t>
            </a:r>
            <a:r>
              <a:rPr lang="en" sz="4680">
                <a:solidFill>
                  <a:srgbClr val="2954D1"/>
                </a:solidFill>
                <a:latin typeface="Verdana"/>
                <a:ea typeface="Verdana"/>
                <a:cs typeface="Verdana"/>
                <a:sym typeface="Verdana"/>
              </a:rPr>
              <a:t>Jake Ellis</a:t>
            </a:r>
            <a:br>
              <a:rPr lang="en" sz="4680">
                <a:solidFill>
                  <a:srgbClr val="2954D1"/>
                </a:solidFill>
                <a:latin typeface="Verdana"/>
                <a:ea typeface="Verdana"/>
                <a:cs typeface="Verdana"/>
                <a:sym typeface="Verdana"/>
              </a:rPr>
            </a:br>
            <a:r>
              <a:rPr b="1" lang="en" sz="4680">
                <a:solidFill>
                  <a:srgbClr val="000000"/>
                </a:solidFill>
                <a:latin typeface="Verdana"/>
                <a:ea typeface="Verdana"/>
                <a:cs typeface="Verdana"/>
                <a:sym typeface="Verdana"/>
              </a:rPr>
              <a:t>Scott Northern</a:t>
            </a:r>
            <a:r>
              <a:rPr lang="en" sz="4680">
                <a:solidFill>
                  <a:srgbClr val="000000"/>
                </a:solidFill>
                <a:latin typeface="Verdana"/>
                <a:ea typeface="Verdana"/>
                <a:cs typeface="Verdana"/>
                <a:sym typeface="Verdana"/>
              </a:rPr>
              <a:t> </a:t>
            </a:r>
            <a:br>
              <a:rPr lang="en" sz="4680">
                <a:solidFill>
                  <a:srgbClr val="000000"/>
                </a:solidFill>
                <a:latin typeface="Verdana"/>
                <a:ea typeface="Verdana"/>
                <a:cs typeface="Verdana"/>
                <a:sym typeface="Verdana"/>
              </a:rPr>
            </a:br>
            <a:r>
              <a:rPr lang="en" sz="4680">
                <a:solidFill>
                  <a:srgbClr val="2954D1"/>
                </a:solidFill>
                <a:latin typeface="Verdana"/>
                <a:ea typeface="Verdana"/>
                <a:cs typeface="Verdana"/>
                <a:sym typeface="Verdana"/>
              </a:rPr>
              <a:t>Nichole Nichols</a:t>
            </a:r>
            <a:r>
              <a:rPr lang="en" sz="4680">
                <a:solidFill>
                  <a:srgbClr val="000000"/>
                </a:solidFill>
                <a:latin typeface="Verdana"/>
                <a:ea typeface="Verdana"/>
                <a:cs typeface="Verdana"/>
                <a:sym typeface="Verdana"/>
              </a:rPr>
              <a:t> &amp; </a:t>
            </a:r>
            <a:r>
              <a:rPr lang="en" sz="4680">
                <a:solidFill>
                  <a:srgbClr val="2954D1"/>
                </a:solidFill>
                <a:latin typeface="Verdana"/>
                <a:ea typeface="Verdana"/>
                <a:cs typeface="Verdana"/>
                <a:sym typeface="Verdana"/>
              </a:rPr>
              <a:t>Suvanida Duangudom</a:t>
            </a:r>
            <a:br>
              <a:rPr lang="en" sz="4680">
                <a:solidFill>
                  <a:srgbClr val="2954D1"/>
                </a:solidFill>
                <a:latin typeface="Verdana"/>
                <a:ea typeface="Verdana"/>
                <a:cs typeface="Verdana"/>
                <a:sym typeface="Verdana"/>
              </a:rPr>
            </a:br>
            <a:r>
              <a:rPr b="1" lang="en" sz="4680">
                <a:solidFill>
                  <a:srgbClr val="000000"/>
                </a:solidFill>
                <a:latin typeface="Verdana"/>
                <a:ea typeface="Verdana"/>
                <a:cs typeface="Verdana"/>
                <a:sym typeface="Verdana"/>
              </a:rPr>
              <a:t>Perry Health Sciences</a:t>
            </a:r>
            <a:r>
              <a:rPr lang="en" sz="4680">
                <a:solidFill>
                  <a:srgbClr val="000000"/>
                </a:solidFill>
                <a:latin typeface="Verdana"/>
                <a:ea typeface="Verdana"/>
                <a:cs typeface="Verdana"/>
                <a:sym typeface="Verdana"/>
              </a:rPr>
              <a:t> </a:t>
            </a:r>
            <a:br>
              <a:rPr lang="en" sz="4680">
                <a:solidFill>
                  <a:srgbClr val="000000"/>
                </a:solidFill>
                <a:latin typeface="Verdana"/>
                <a:ea typeface="Verdana"/>
                <a:cs typeface="Verdana"/>
                <a:sym typeface="Verdana"/>
              </a:rPr>
            </a:br>
            <a:r>
              <a:rPr lang="en" sz="4680">
                <a:solidFill>
                  <a:srgbClr val="2954D1"/>
                </a:solidFill>
                <a:latin typeface="Verdana"/>
                <a:ea typeface="Verdana"/>
                <a:cs typeface="Verdana"/>
                <a:sym typeface="Verdana"/>
              </a:rPr>
              <a:t>Brian Clossey</a:t>
            </a:r>
            <a:r>
              <a:rPr lang="en" sz="4680">
                <a:solidFill>
                  <a:srgbClr val="000000"/>
                </a:solidFill>
                <a:latin typeface="Verdana"/>
                <a:ea typeface="Verdana"/>
                <a:cs typeface="Verdana"/>
                <a:sym typeface="Verdana"/>
              </a:rPr>
              <a:t> &amp; </a:t>
            </a:r>
            <a:r>
              <a:rPr lang="en" sz="4680">
                <a:solidFill>
                  <a:srgbClr val="2954D1"/>
                </a:solidFill>
                <a:latin typeface="Verdana"/>
                <a:ea typeface="Verdana"/>
                <a:cs typeface="Verdana"/>
                <a:sym typeface="Verdana"/>
              </a:rPr>
              <a:t>Anita Young</a:t>
            </a:r>
            <a:br>
              <a:rPr lang="en" sz="4680">
                <a:solidFill>
                  <a:srgbClr val="2954D1"/>
                </a:solidFill>
                <a:latin typeface="Verdana"/>
                <a:ea typeface="Verdana"/>
                <a:cs typeface="Verdana"/>
                <a:sym typeface="Verdana"/>
              </a:rPr>
            </a:br>
            <a:r>
              <a:rPr b="1" lang="en" sz="4680">
                <a:solidFill>
                  <a:srgbClr val="000000"/>
                </a:solidFill>
                <a:latin typeface="Verdana"/>
                <a:ea typeface="Verdana"/>
                <a:cs typeface="Verdana"/>
                <a:sym typeface="Verdana"/>
              </a:rPr>
              <a:t>Western </a:t>
            </a:r>
            <a:br>
              <a:rPr lang="en" sz="4680">
                <a:solidFill>
                  <a:srgbClr val="000000"/>
                </a:solidFill>
                <a:latin typeface="Verdana"/>
                <a:ea typeface="Verdana"/>
                <a:cs typeface="Verdana"/>
                <a:sym typeface="Verdana"/>
              </a:rPr>
            </a:br>
            <a:r>
              <a:rPr lang="en" sz="4680">
                <a:solidFill>
                  <a:srgbClr val="2954D1"/>
                </a:solidFill>
                <a:latin typeface="Verdana"/>
                <a:ea typeface="Verdana"/>
                <a:cs typeface="Verdana"/>
                <a:sym typeface="Verdana"/>
              </a:rPr>
              <a:t>Katy Hoffler</a:t>
            </a:r>
            <a:br>
              <a:rPr lang="en" sz="4680">
                <a:solidFill>
                  <a:srgbClr val="2954D1"/>
                </a:solidFill>
                <a:latin typeface="Verdana"/>
                <a:ea typeface="Verdana"/>
                <a:cs typeface="Verdana"/>
                <a:sym typeface="Verdana"/>
              </a:rPr>
            </a:br>
            <a:r>
              <a:rPr b="1" lang="en" sz="4680">
                <a:solidFill>
                  <a:srgbClr val="000000"/>
                </a:solidFill>
                <a:latin typeface="Verdana"/>
                <a:ea typeface="Verdana"/>
                <a:cs typeface="Verdana"/>
                <a:sym typeface="Verdana"/>
              </a:rPr>
              <a:t>Public Safety and Education </a:t>
            </a:r>
            <a:br>
              <a:rPr lang="en" sz="4680">
                <a:solidFill>
                  <a:srgbClr val="000000"/>
                </a:solidFill>
                <a:latin typeface="Verdana"/>
                <a:ea typeface="Verdana"/>
                <a:cs typeface="Verdana"/>
                <a:sym typeface="Verdana"/>
              </a:rPr>
            </a:br>
            <a:r>
              <a:rPr lang="en" sz="4680">
                <a:solidFill>
                  <a:srgbClr val="2954D1"/>
                </a:solidFill>
                <a:latin typeface="Verdana"/>
                <a:ea typeface="Verdana"/>
                <a:cs typeface="Verdana"/>
                <a:sym typeface="Verdana"/>
              </a:rPr>
              <a:t>Emily Bergen</a:t>
            </a:r>
            <a:r>
              <a:rPr lang="en" sz="4680">
                <a:solidFill>
                  <a:srgbClr val="000000"/>
                </a:solidFill>
                <a:latin typeface="Verdana"/>
                <a:ea typeface="Verdana"/>
                <a:cs typeface="Verdana"/>
                <a:sym typeface="Verdana"/>
              </a:rPr>
              <a:t> </a:t>
            </a:r>
            <a:br>
              <a:rPr lang="en" sz="4680">
                <a:solidFill>
                  <a:srgbClr val="000000"/>
                </a:solidFill>
                <a:latin typeface="Verdana"/>
                <a:ea typeface="Verdana"/>
                <a:cs typeface="Verdana"/>
                <a:sym typeface="Verdana"/>
              </a:rPr>
            </a:br>
            <a:r>
              <a:rPr b="1" lang="en" sz="4680">
                <a:solidFill>
                  <a:srgbClr val="000000"/>
                </a:solidFill>
                <a:latin typeface="Verdana"/>
                <a:ea typeface="Verdana"/>
                <a:cs typeface="Verdana"/>
                <a:sym typeface="Verdana"/>
              </a:rPr>
              <a:t>RTP </a:t>
            </a:r>
            <a:br>
              <a:rPr lang="en" sz="4680">
                <a:solidFill>
                  <a:srgbClr val="000000"/>
                </a:solidFill>
                <a:latin typeface="Verdana"/>
                <a:ea typeface="Verdana"/>
                <a:cs typeface="Verdana"/>
                <a:sym typeface="Verdana"/>
              </a:rPr>
            </a:br>
            <a:r>
              <a:rPr lang="en" sz="4680">
                <a:solidFill>
                  <a:srgbClr val="2954D1"/>
                </a:solidFill>
                <a:highlight>
                  <a:srgbClr val="FFFFFF"/>
                </a:highlight>
                <a:latin typeface="Verdana"/>
                <a:ea typeface="Verdana"/>
                <a:cs typeface="Verdana"/>
                <a:sym typeface="Verdana"/>
              </a:rPr>
              <a:t>Erik Sugg</a:t>
            </a:r>
            <a:r>
              <a:rPr lang="en" sz="1572">
                <a:solidFill>
                  <a:srgbClr val="000000"/>
                </a:solidFill>
                <a:latin typeface="Verdana"/>
                <a:ea typeface="Verdana"/>
                <a:cs typeface="Verdana"/>
                <a:sym typeface="Verdana"/>
              </a:rPr>
              <a:t> </a:t>
            </a:r>
            <a:endParaRPr sz="1872">
              <a:solidFill>
                <a:srgbClr val="000000"/>
              </a:solidFill>
              <a:latin typeface="Verdana"/>
              <a:ea typeface="Verdana"/>
              <a:cs typeface="Verdana"/>
              <a:sym typeface="Verdana"/>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